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5" r:id="rId10"/>
    <p:sldId id="266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3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377A37-C6B6-4EC1-9135-29149D5B75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7D96650-888E-472D-98D1-F6AC6D8E8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A659511-CF06-4ADD-9EA6-0AF3CAF91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414866-0F03-4374-98FD-B266CE3E2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8FE97A0-F44C-4220-823E-61CBFBD70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592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DCDB91-8196-46D1-8A01-5A823E10E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1917F00-800E-4B9C-9ADD-20767CDD2F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D57E681-3F25-45C6-9BF5-84B0EFC09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C22235-588D-48E2-8521-A5AF23DF4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DA9E307-B106-4B04-9E6F-84AEEAAF6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3143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2D02135-F4C4-4890-B536-FBDB4ABE3D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C50CDC7-48CA-4CDE-8E77-505A2179A7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131044A-1130-46CE-8B3E-CF89A905A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199BBF-1FB2-4128-8D65-DF389C040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C95EDE9-AB08-414A-A8A1-2F0CA2351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0264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CAEA0B-7F86-441C-9826-1BE0428FF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DB7C0B6-C853-466A-B118-D66BF87F2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E67E75-46FF-4F8B-827E-8AA5D6AED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433BC0-513E-488C-8B33-E2760FE98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FBCDFAE-9225-45B9-80C7-55808BA35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2653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83A408-CDC4-42BC-A942-7B7FE31A3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EF8A92-6E6C-417F-81D5-C542ED849A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62D32C4-0B79-4A14-99FC-E780423F9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6742AA-F01C-4FD3-ACE5-762BBBD50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72687E-381A-4DF0-9D89-748C38425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7993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C533D4-2891-4322-8045-0848630C9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0E6768-9577-4447-99A2-1C72D4D9EC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36A435C-76DD-4263-88A2-FCAD180B8B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B285FE2-7EC7-4709-B40D-58B543112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ABFDA9C-F54F-4F0C-8EB5-6FF36648A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BBA398B-B5B6-41DB-8F3A-766C7C3D7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05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BD63A1-BC53-421D-8A03-9206B84DA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798BCC-C101-42C1-A355-3075D55AF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91CBD0A-D0AC-404C-804C-92F8E04950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CAA0F43-0D19-49EB-9D97-63C9804698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D2AEC6E-5B2B-4EB8-B671-558609DB74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08F2E82-0CFE-41C2-A704-1599E97E3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F4EC898-2C2D-48D2-B71D-7A1B0FB99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DB2F2CA-4769-4EFC-81A4-326BBF7F6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00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C6E89E-1D4E-4677-BE14-E34631FC3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B8C5383-3EB0-43B8-803B-3CEE8C876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B985B2D-7F29-4E7C-8B7C-F2147F4E4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5907B6F-3CB7-4F67-8121-1C1BE6868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8518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BF2970A-C2A9-4DAD-8BAD-B9F6EFD5F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2CDFD1E-8633-4D38-B4F4-95CD3D4EA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4145061-EE22-4D2C-88BD-FDD723D61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3863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AADFA6-9C44-4D7F-97A9-C6DCE2138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C27C469-6A03-4B7C-8492-CEDCD0DE1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EFC9E05-17F7-40F5-920F-3D3015E9B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7F201E7-6790-4F42-A320-05FB24018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9EA3F4-9B80-4F29-8423-BC582DC99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36018DF-E712-4AC7-ABE6-750515DB3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3765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1B80DD-B786-42B2-B7D6-CC6BC8FDB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3E1A6CA-0AAE-4CD0-BCC5-A4901FC3AD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D095AB7-AC71-4CD8-8713-A96F56E56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1B6371A-FAE5-424F-B4F3-8DC0CC6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C837544-078D-49D7-9594-782C740A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7E6574B-65BD-41A3-BA09-9C5201337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9215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E43EA70-8C69-4497-AFF1-60BF2521A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D50827-8ED9-4E7D-BA68-C83E6C01A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48B8BC-3A26-4771-81D1-96644C9CCF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C669E-9172-4095-9EC0-F0DDFCEA0C3E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383D6B-8A8A-4856-95F1-BEC42C75CC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5FC269-3899-4D51-9832-0DFC422FA2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AD9FD-9F9B-493F-817B-AA673B76B9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684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9D1B60CF-0BA8-46A5-8EAF-A6A2C9D295CC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42" y="519952"/>
            <a:ext cx="10400916" cy="5850515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FF0174C-F947-4810-A82B-9990EB7875D9}"/>
              </a:ext>
            </a:extLst>
          </p:cNvPr>
          <p:cNvCxnSpPr/>
          <p:nvPr/>
        </p:nvCxnSpPr>
        <p:spPr>
          <a:xfrm>
            <a:off x="0" y="519953"/>
            <a:ext cx="4141694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465C5F57-5D40-45CC-85F9-B538EBDEEFBF}"/>
              </a:ext>
            </a:extLst>
          </p:cNvPr>
          <p:cNvSpPr txBox="1"/>
          <p:nvPr/>
        </p:nvSpPr>
        <p:spPr>
          <a:xfrm>
            <a:off x="242047" y="150621"/>
            <a:ext cx="3343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LUMINANCE - AGE 21/05/2025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210DE47-5AC0-4821-92F2-A7AD27BCFD82}"/>
              </a:ext>
            </a:extLst>
          </p:cNvPr>
          <p:cNvCxnSpPr>
            <a:cxnSpLocks/>
          </p:cNvCxnSpPr>
          <p:nvPr/>
        </p:nvCxnSpPr>
        <p:spPr>
          <a:xfrm>
            <a:off x="6786282" y="6364941"/>
            <a:ext cx="540571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0E62719C-9985-4B4A-A958-12700D462895}"/>
              </a:ext>
            </a:extLst>
          </p:cNvPr>
          <p:cNvSpPr txBox="1"/>
          <p:nvPr/>
        </p:nvSpPr>
        <p:spPr>
          <a:xfrm>
            <a:off x="6786282" y="6364941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CREDIT MUNICIPAL DE LYON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48B58D4-7825-4163-BC47-383941959B5C}"/>
              </a:ext>
            </a:extLst>
          </p:cNvPr>
          <p:cNvSpPr txBox="1"/>
          <p:nvPr/>
        </p:nvSpPr>
        <p:spPr>
          <a:xfrm>
            <a:off x="895543" y="2757270"/>
            <a:ext cx="10400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ASSEMBLÉE GENERALE EXTRAORDINAIRE</a:t>
            </a:r>
          </a:p>
          <a:p>
            <a:pPr algn="ctr"/>
            <a:endParaRPr lang="fr-FR" sz="2400" b="1" dirty="0"/>
          </a:p>
          <a:p>
            <a:pPr algn="ctr"/>
            <a:r>
              <a:rPr lang="fr-FR" sz="2400" b="1" dirty="0"/>
              <a:t>Projet aménagement Agence</a:t>
            </a:r>
          </a:p>
          <a:p>
            <a:pPr algn="ctr"/>
            <a:r>
              <a:rPr lang="fr-FR" sz="2400" b="1" dirty="0"/>
              <a:t>Crédit Municipal de Lyon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65C7565-8450-41E4-9968-FEA0F87F74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8777" y="489192"/>
            <a:ext cx="1407681" cy="115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526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9D1B60CF-0BA8-46A5-8EAF-A6A2C9D295CC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42" y="519952"/>
            <a:ext cx="10400916" cy="5850515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FF0174C-F947-4810-A82B-9990EB7875D9}"/>
              </a:ext>
            </a:extLst>
          </p:cNvPr>
          <p:cNvCxnSpPr/>
          <p:nvPr/>
        </p:nvCxnSpPr>
        <p:spPr>
          <a:xfrm>
            <a:off x="0" y="519953"/>
            <a:ext cx="4141694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465C5F57-5D40-45CC-85F9-B538EBDEEFBF}"/>
              </a:ext>
            </a:extLst>
          </p:cNvPr>
          <p:cNvSpPr txBox="1"/>
          <p:nvPr/>
        </p:nvSpPr>
        <p:spPr>
          <a:xfrm>
            <a:off x="242047" y="150621"/>
            <a:ext cx="3343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LUMINANCE - AGE 21/05/2025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210DE47-5AC0-4821-92F2-A7AD27BCFD82}"/>
              </a:ext>
            </a:extLst>
          </p:cNvPr>
          <p:cNvCxnSpPr>
            <a:cxnSpLocks/>
          </p:cNvCxnSpPr>
          <p:nvPr/>
        </p:nvCxnSpPr>
        <p:spPr>
          <a:xfrm>
            <a:off x="6786282" y="6364941"/>
            <a:ext cx="540571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0E62719C-9985-4B4A-A958-12700D462895}"/>
              </a:ext>
            </a:extLst>
          </p:cNvPr>
          <p:cNvSpPr txBox="1"/>
          <p:nvPr/>
        </p:nvSpPr>
        <p:spPr>
          <a:xfrm>
            <a:off x="6786282" y="6364941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CREDIT MUNICIPAL DE LYON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48B58D4-7825-4163-BC47-383941959B5C}"/>
              </a:ext>
            </a:extLst>
          </p:cNvPr>
          <p:cNvSpPr txBox="1"/>
          <p:nvPr/>
        </p:nvSpPr>
        <p:spPr>
          <a:xfrm>
            <a:off x="895543" y="2757270"/>
            <a:ext cx="10400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MERCI</a:t>
            </a:r>
          </a:p>
          <a:p>
            <a:pPr algn="ctr"/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582061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0BF84E1-B5F1-4BF7-94B3-62315900B4D9}"/>
              </a:ext>
            </a:extLst>
          </p:cNvPr>
          <p:cNvCxnSpPr/>
          <p:nvPr/>
        </p:nvCxnSpPr>
        <p:spPr>
          <a:xfrm>
            <a:off x="0" y="519953"/>
            <a:ext cx="4141694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7604EF5-0F57-4B1F-B5B8-5320D9E0D779}"/>
              </a:ext>
            </a:extLst>
          </p:cNvPr>
          <p:cNvSpPr txBox="1"/>
          <p:nvPr/>
        </p:nvSpPr>
        <p:spPr>
          <a:xfrm>
            <a:off x="242047" y="150621"/>
            <a:ext cx="3343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LUMINANCE - AGE 21/05/2025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C925842-194E-4488-8826-444725148091}"/>
              </a:ext>
            </a:extLst>
          </p:cNvPr>
          <p:cNvCxnSpPr>
            <a:cxnSpLocks/>
          </p:cNvCxnSpPr>
          <p:nvPr/>
        </p:nvCxnSpPr>
        <p:spPr>
          <a:xfrm>
            <a:off x="6786282" y="6364941"/>
            <a:ext cx="540571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203B11BE-DDC8-402F-AE70-85D7A3DDDC9D}"/>
              </a:ext>
            </a:extLst>
          </p:cNvPr>
          <p:cNvSpPr txBox="1"/>
          <p:nvPr/>
        </p:nvSpPr>
        <p:spPr>
          <a:xfrm>
            <a:off x="6786282" y="6364941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CREDIT MUNICIPAL DE LYON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05975FD-14F3-4D45-9EA7-5627B15ED67A}"/>
              </a:ext>
            </a:extLst>
          </p:cNvPr>
          <p:cNvSpPr txBox="1"/>
          <p:nvPr/>
        </p:nvSpPr>
        <p:spPr>
          <a:xfrm>
            <a:off x="242047" y="684021"/>
            <a:ext cx="113286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6"/>
              </a:rPr>
              <a:t>4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.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AUTORISATION A CREDIT MUNICIPAL DE LYON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EFFECTUER DES TRAVAUX DE DEPLACEMENT DE LA PORTE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ACCES DU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LOCAL TECHNIQUE ET LA CREATION DES ALLEGES EN FACADE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2AE93C3-67A8-4431-8BC9-1754C3EA4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31" y="1771418"/>
            <a:ext cx="2389715" cy="424838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EA31B42-D5F2-43EE-B3C5-8221A52D32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2556" y="1771418"/>
            <a:ext cx="8501613" cy="424838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590BFA-E41E-47E7-B814-019162A771C3}"/>
              </a:ext>
            </a:extLst>
          </p:cNvPr>
          <p:cNvSpPr/>
          <p:nvPr/>
        </p:nvSpPr>
        <p:spPr>
          <a:xfrm>
            <a:off x="6854825" y="4899025"/>
            <a:ext cx="203200" cy="6985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 : courbe vers le bas 24">
            <a:extLst>
              <a:ext uri="{FF2B5EF4-FFF2-40B4-BE49-F238E27FC236}">
                <a16:creationId xmlns:a16="http://schemas.microsoft.com/office/drawing/2014/main" id="{FCE513BC-A62C-4B6D-A1B0-0F6FEA7D2C6D}"/>
              </a:ext>
            </a:extLst>
          </p:cNvPr>
          <p:cNvSpPr/>
          <p:nvPr/>
        </p:nvSpPr>
        <p:spPr>
          <a:xfrm flipH="1">
            <a:off x="6863790" y="4439125"/>
            <a:ext cx="827927" cy="349623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095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CCD197FC-CFCA-4027-A236-CB6AB24431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199"/>
          <a:stretch/>
        </p:blipFill>
        <p:spPr>
          <a:xfrm>
            <a:off x="1115148" y="1689011"/>
            <a:ext cx="7311676" cy="2185917"/>
          </a:xfrm>
          <a:prstGeom prst="rect">
            <a:avLst/>
          </a:prstGeo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0BF84E1-B5F1-4BF7-94B3-62315900B4D9}"/>
              </a:ext>
            </a:extLst>
          </p:cNvPr>
          <p:cNvCxnSpPr/>
          <p:nvPr/>
        </p:nvCxnSpPr>
        <p:spPr>
          <a:xfrm>
            <a:off x="0" y="519953"/>
            <a:ext cx="4141694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7604EF5-0F57-4B1F-B5B8-5320D9E0D779}"/>
              </a:ext>
            </a:extLst>
          </p:cNvPr>
          <p:cNvSpPr txBox="1"/>
          <p:nvPr/>
        </p:nvSpPr>
        <p:spPr>
          <a:xfrm>
            <a:off x="242047" y="150621"/>
            <a:ext cx="3343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LUMINANCE - AGE 21/05/2025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C925842-194E-4488-8826-444725148091}"/>
              </a:ext>
            </a:extLst>
          </p:cNvPr>
          <p:cNvCxnSpPr>
            <a:cxnSpLocks/>
          </p:cNvCxnSpPr>
          <p:nvPr/>
        </p:nvCxnSpPr>
        <p:spPr>
          <a:xfrm>
            <a:off x="6786282" y="6364941"/>
            <a:ext cx="540571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203B11BE-DDC8-402F-AE70-85D7A3DDDC9D}"/>
              </a:ext>
            </a:extLst>
          </p:cNvPr>
          <p:cNvSpPr txBox="1"/>
          <p:nvPr/>
        </p:nvSpPr>
        <p:spPr>
          <a:xfrm>
            <a:off x="6786282" y="6364941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CREDIT MUNICIPAL DE LYON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05975FD-14F3-4D45-9EA7-5627B15ED67A}"/>
              </a:ext>
            </a:extLst>
          </p:cNvPr>
          <p:cNvSpPr txBox="1"/>
          <p:nvPr/>
        </p:nvSpPr>
        <p:spPr>
          <a:xfrm>
            <a:off x="242047" y="684021"/>
            <a:ext cx="113286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6"/>
              </a:rPr>
              <a:t>4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.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AUTORISATION A CREDIT MUNICIPAL DE LYON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EFFECTUER DES TRAVAUX DE DEPLACEMENT DE LA PORTE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ACCES DU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LOCAL TECHNIQUE ET LA CREATION DES ALLEGES EN FACADE</a:t>
            </a:r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0391B68-D3DA-44AB-9DC9-8AEFD1AAC4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503" b="-304"/>
          <a:stretch/>
        </p:blipFill>
        <p:spPr>
          <a:xfrm>
            <a:off x="1115148" y="3988062"/>
            <a:ext cx="7311676" cy="218591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FB6E811-F29A-4C46-8049-BA83C8CA3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8456" y="2323878"/>
            <a:ext cx="2588746" cy="294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058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4A29530F-1FF3-4D7F-86B5-880C29C38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1339" y="1486709"/>
            <a:ext cx="9663953" cy="4851338"/>
          </a:xfrm>
          <a:prstGeom prst="rect">
            <a:avLst/>
          </a:prstGeo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0BF84E1-B5F1-4BF7-94B3-62315900B4D9}"/>
              </a:ext>
            </a:extLst>
          </p:cNvPr>
          <p:cNvCxnSpPr/>
          <p:nvPr/>
        </p:nvCxnSpPr>
        <p:spPr>
          <a:xfrm>
            <a:off x="0" y="519953"/>
            <a:ext cx="4141694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7604EF5-0F57-4B1F-B5B8-5320D9E0D779}"/>
              </a:ext>
            </a:extLst>
          </p:cNvPr>
          <p:cNvSpPr txBox="1"/>
          <p:nvPr/>
        </p:nvSpPr>
        <p:spPr>
          <a:xfrm>
            <a:off x="242047" y="150621"/>
            <a:ext cx="3343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LUMINANCE - AGE 21/05/2025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C925842-194E-4488-8826-444725148091}"/>
              </a:ext>
            </a:extLst>
          </p:cNvPr>
          <p:cNvCxnSpPr>
            <a:cxnSpLocks/>
          </p:cNvCxnSpPr>
          <p:nvPr/>
        </p:nvCxnSpPr>
        <p:spPr>
          <a:xfrm>
            <a:off x="6786282" y="6364941"/>
            <a:ext cx="540571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203B11BE-DDC8-402F-AE70-85D7A3DDDC9D}"/>
              </a:ext>
            </a:extLst>
          </p:cNvPr>
          <p:cNvSpPr txBox="1"/>
          <p:nvPr/>
        </p:nvSpPr>
        <p:spPr>
          <a:xfrm>
            <a:off x="6786282" y="6364941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CREDIT MUNICIPAL DE LYON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05975FD-14F3-4D45-9EA7-5627B15ED67A}"/>
              </a:ext>
            </a:extLst>
          </p:cNvPr>
          <p:cNvSpPr txBox="1"/>
          <p:nvPr/>
        </p:nvSpPr>
        <p:spPr>
          <a:xfrm>
            <a:off x="242047" y="684021"/>
            <a:ext cx="113286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6"/>
              </a:rPr>
              <a:t>5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.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AUTORISATION A CREDIT MUNICIPAL DE LYON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EFFECTUER DES TRAVAUX DE MODIFICATION DES EMPLACEMENTS DES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RACCORDEMENTS DES RESEAUX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EAUX USEES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CBCD648-6C84-4E65-922D-3BE7470C2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78" y="1607351"/>
            <a:ext cx="4651022" cy="2616200"/>
          </a:xfrm>
          <a:prstGeom prst="rect">
            <a:avLst/>
          </a:prstGeom>
        </p:spPr>
      </p:pic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390233CB-4159-473D-B06D-4912FEDD1B14}"/>
              </a:ext>
            </a:extLst>
          </p:cNvPr>
          <p:cNvCxnSpPr>
            <a:cxnSpLocks/>
          </p:cNvCxnSpPr>
          <p:nvPr/>
        </p:nvCxnSpPr>
        <p:spPr>
          <a:xfrm>
            <a:off x="2560320" y="2095500"/>
            <a:ext cx="784860" cy="342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614620C8-31C3-43F0-95D7-9E7FEB3FF82D}"/>
              </a:ext>
            </a:extLst>
          </p:cNvPr>
          <p:cNvCxnSpPr>
            <a:cxnSpLocks/>
          </p:cNvCxnSpPr>
          <p:nvPr/>
        </p:nvCxnSpPr>
        <p:spPr>
          <a:xfrm>
            <a:off x="2285859" y="2150249"/>
            <a:ext cx="784860" cy="342900"/>
          </a:xfrm>
          <a:prstGeom prst="straightConnector1">
            <a:avLst/>
          </a:prstGeom>
          <a:ln>
            <a:solidFill>
              <a:srgbClr val="E3E34B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154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0BF84E1-B5F1-4BF7-94B3-62315900B4D9}"/>
              </a:ext>
            </a:extLst>
          </p:cNvPr>
          <p:cNvCxnSpPr/>
          <p:nvPr/>
        </p:nvCxnSpPr>
        <p:spPr>
          <a:xfrm>
            <a:off x="0" y="519953"/>
            <a:ext cx="4141694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7604EF5-0F57-4B1F-B5B8-5320D9E0D779}"/>
              </a:ext>
            </a:extLst>
          </p:cNvPr>
          <p:cNvSpPr txBox="1"/>
          <p:nvPr/>
        </p:nvSpPr>
        <p:spPr>
          <a:xfrm>
            <a:off x="242047" y="150621"/>
            <a:ext cx="3343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LUMINANCE - AGE 21/05/2025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C925842-194E-4488-8826-444725148091}"/>
              </a:ext>
            </a:extLst>
          </p:cNvPr>
          <p:cNvCxnSpPr>
            <a:cxnSpLocks/>
          </p:cNvCxnSpPr>
          <p:nvPr/>
        </p:nvCxnSpPr>
        <p:spPr>
          <a:xfrm>
            <a:off x="6786282" y="6364941"/>
            <a:ext cx="540571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203B11BE-DDC8-402F-AE70-85D7A3DDDC9D}"/>
              </a:ext>
            </a:extLst>
          </p:cNvPr>
          <p:cNvSpPr txBox="1"/>
          <p:nvPr/>
        </p:nvSpPr>
        <p:spPr>
          <a:xfrm>
            <a:off x="6786282" y="6364941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CREDIT MUNICIPAL DE LYON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05975FD-14F3-4D45-9EA7-5627B15ED67A}"/>
              </a:ext>
            </a:extLst>
          </p:cNvPr>
          <p:cNvSpPr txBox="1"/>
          <p:nvPr/>
        </p:nvSpPr>
        <p:spPr>
          <a:xfrm>
            <a:off x="242047" y="684021"/>
            <a:ext cx="10333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6"/>
              </a:rPr>
              <a:t>6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. 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AUTORISATION A CREDIT MUNICIPAL DE LYON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EFFECTUER DES TRAVAUX DE MISE EN PLACE DE VITRINES</a:t>
            </a:r>
            <a:endParaRPr lang="fr-FR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AB7A7D45-AE3D-4111-A542-0877D5387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774" y="1381491"/>
            <a:ext cx="8202878" cy="461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989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0BF84E1-B5F1-4BF7-94B3-62315900B4D9}"/>
              </a:ext>
            </a:extLst>
          </p:cNvPr>
          <p:cNvCxnSpPr/>
          <p:nvPr/>
        </p:nvCxnSpPr>
        <p:spPr>
          <a:xfrm>
            <a:off x="0" y="519953"/>
            <a:ext cx="4141694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7604EF5-0F57-4B1F-B5B8-5320D9E0D779}"/>
              </a:ext>
            </a:extLst>
          </p:cNvPr>
          <p:cNvSpPr txBox="1"/>
          <p:nvPr/>
        </p:nvSpPr>
        <p:spPr>
          <a:xfrm>
            <a:off x="242047" y="150621"/>
            <a:ext cx="3343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LUMINANCE - AGE 21/05/2025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C925842-194E-4488-8826-444725148091}"/>
              </a:ext>
            </a:extLst>
          </p:cNvPr>
          <p:cNvCxnSpPr>
            <a:cxnSpLocks/>
          </p:cNvCxnSpPr>
          <p:nvPr/>
        </p:nvCxnSpPr>
        <p:spPr>
          <a:xfrm>
            <a:off x="6786282" y="6364941"/>
            <a:ext cx="540571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203B11BE-DDC8-402F-AE70-85D7A3DDDC9D}"/>
              </a:ext>
            </a:extLst>
          </p:cNvPr>
          <p:cNvSpPr txBox="1"/>
          <p:nvPr/>
        </p:nvSpPr>
        <p:spPr>
          <a:xfrm>
            <a:off x="6786282" y="6364941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CREDIT MUNICIPAL DE LYON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05975FD-14F3-4D45-9EA7-5627B15ED67A}"/>
              </a:ext>
            </a:extLst>
          </p:cNvPr>
          <p:cNvSpPr txBox="1"/>
          <p:nvPr/>
        </p:nvSpPr>
        <p:spPr>
          <a:xfrm>
            <a:off x="242047" y="684021"/>
            <a:ext cx="10776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6"/>
              </a:rPr>
              <a:t>7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.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AUTORISATION A CREDIT MUNICIPAL DE LYON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EFFECTUER DES TRAVAUX DE MISE EN PLACE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ENSEIGNES ET DE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VITROPHANIES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8A858AE-C576-412A-B697-E033523F7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607351"/>
            <a:ext cx="7019923" cy="439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504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0BF84E1-B5F1-4BF7-94B3-62315900B4D9}"/>
              </a:ext>
            </a:extLst>
          </p:cNvPr>
          <p:cNvCxnSpPr/>
          <p:nvPr/>
        </p:nvCxnSpPr>
        <p:spPr>
          <a:xfrm>
            <a:off x="0" y="519953"/>
            <a:ext cx="4141694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7604EF5-0F57-4B1F-B5B8-5320D9E0D779}"/>
              </a:ext>
            </a:extLst>
          </p:cNvPr>
          <p:cNvSpPr txBox="1"/>
          <p:nvPr/>
        </p:nvSpPr>
        <p:spPr>
          <a:xfrm>
            <a:off x="242047" y="150621"/>
            <a:ext cx="3343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LUMINANCE - AGE 21/05/2025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C925842-194E-4488-8826-444725148091}"/>
              </a:ext>
            </a:extLst>
          </p:cNvPr>
          <p:cNvCxnSpPr>
            <a:cxnSpLocks/>
          </p:cNvCxnSpPr>
          <p:nvPr/>
        </p:nvCxnSpPr>
        <p:spPr>
          <a:xfrm>
            <a:off x="6786282" y="6364941"/>
            <a:ext cx="540571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203B11BE-DDC8-402F-AE70-85D7A3DDDC9D}"/>
              </a:ext>
            </a:extLst>
          </p:cNvPr>
          <p:cNvSpPr txBox="1"/>
          <p:nvPr/>
        </p:nvSpPr>
        <p:spPr>
          <a:xfrm>
            <a:off x="6786282" y="6364941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CREDIT MUNICIPAL DE LYON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05975FD-14F3-4D45-9EA7-5627B15ED67A}"/>
              </a:ext>
            </a:extLst>
          </p:cNvPr>
          <p:cNvSpPr txBox="1"/>
          <p:nvPr/>
        </p:nvSpPr>
        <p:spPr>
          <a:xfrm>
            <a:off x="242047" y="684021"/>
            <a:ext cx="10776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6"/>
              </a:rPr>
              <a:t>8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.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AUTORISATION A CREDIT MUNICIPAL DE LYON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EFFECTUER DES TRAVAUX DE RACCORDEMENT PROVISOIRE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UN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COMPTEUR ELECTRIQUE DE CHANTIER AUX PARTIES COMMUNES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8764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0BF84E1-B5F1-4BF7-94B3-62315900B4D9}"/>
              </a:ext>
            </a:extLst>
          </p:cNvPr>
          <p:cNvCxnSpPr/>
          <p:nvPr/>
        </p:nvCxnSpPr>
        <p:spPr>
          <a:xfrm>
            <a:off x="0" y="519953"/>
            <a:ext cx="4141694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7604EF5-0F57-4B1F-B5B8-5320D9E0D779}"/>
              </a:ext>
            </a:extLst>
          </p:cNvPr>
          <p:cNvSpPr txBox="1"/>
          <p:nvPr/>
        </p:nvSpPr>
        <p:spPr>
          <a:xfrm>
            <a:off x="242047" y="150621"/>
            <a:ext cx="3343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LUMINANCE - AGE 21/05/2025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C925842-194E-4488-8826-444725148091}"/>
              </a:ext>
            </a:extLst>
          </p:cNvPr>
          <p:cNvCxnSpPr>
            <a:cxnSpLocks/>
          </p:cNvCxnSpPr>
          <p:nvPr/>
        </p:nvCxnSpPr>
        <p:spPr>
          <a:xfrm>
            <a:off x="6786282" y="6364941"/>
            <a:ext cx="540571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203B11BE-DDC8-402F-AE70-85D7A3DDDC9D}"/>
              </a:ext>
            </a:extLst>
          </p:cNvPr>
          <p:cNvSpPr txBox="1"/>
          <p:nvPr/>
        </p:nvSpPr>
        <p:spPr>
          <a:xfrm>
            <a:off x="6786282" y="6364941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CREDIT MUNICIPAL DE LYON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05975FD-14F3-4D45-9EA7-5627B15ED67A}"/>
              </a:ext>
            </a:extLst>
          </p:cNvPr>
          <p:cNvSpPr txBox="1"/>
          <p:nvPr/>
        </p:nvSpPr>
        <p:spPr>
          <a:xfrm>
            <a:off x="242047" y="684021"/>
            <a:ext cx="103302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6"/>
              </a:rPr>
              <a:t>9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.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AUTORISATION A CREDIT MUNICIPAL DE LYON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EFFECTUER DES TRAVAUX DE MISE EN PLACE DE L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ACCES AU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CHAUFFAGE</a:t>
            </a:r>
            <a:endParaRPr lang="fr-FR" dirty="0"/>
          </a:p>
        </p:txBody>
      </p:sp>
      <p:pic>
        <p:nvPicPr>
          <p:cNvPr id="1026" name="Image 3">
            <a:extLst>
              <a:ext uri="{FF2B5EF4-FFF2-40B4-BE49-F238E27FC236}">
                <a16:creationId xmlns:a16="http://schemas.microsoft.com/office/drawing/2014/main" id="{6982DCB3-41AA-48EF-947D-48134BBF9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5042" r="7001" b="9665"/>
          <a:stretch>
            <a:fillRect/>
          </a:stretch>
        </p:blipFill>
        <p:spPr bwMode="auto">
          <a:xfrm>
            <a:off x="528638" y="1553192"/>
            <a:ext cx="41910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886F518-98C1-4FA6-A2BF-2BAA82B9DB60}"/>
              </a:ext>
            </a:extLst>
          </p:cNvPr>
          <p:cNvSpPr txBox="1"/>
          <p:nvPr/>
        </p:nvSpPr>
        <p:spPr>
          <a:xfrm>
            <a:off x="242048" y="3480770"/>
            <a:ext cx="2177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Dimensions du DRV :</a:t>
            </a:r>
          </a:p>
          <a:p>
            <a:r>
              <a:rPr lang="fr-FR" sz="14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105,0 x 37,0 x 98,1 </a:t>
            </a:r>
            <a:r>
              <a:rPr lang="fr-FR" sz="1400" dirty="0"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fr-FR" sz="14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m.</a:t>
            </a:r>
          </a:p>
          <a:p>
            <a:endParaRPr lang="fr-FR" sz="1400" dirty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400" dirty="0"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Emprise : 150 x 152 x 250cm</a:t>
            </a:r>
            <a:endParaRPr lang="fr-FR" sz="1400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E9DBFF-E718-4A7C-B882-2AE1B3AAE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2556" y="1771418"/>
            <a:ext cx="8501613" cy="424838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8E9AEC8-46E5-49E3-8215-A869F0E4C7A2}"/>
              </a:ext>
            </a:extLst>
          </p:cNvPr>
          <p:cNvSpPr/>
          <p:nvPr/>
        </p:nvSpPr>
        <p:spPr>
          <a:xfrm>
            <a:off x="9153068" y="3190875"/>
            <a:ext cx="354807" cy="3548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" name="Connecteur : en angle 18">
            <a:extLst>
              <a:ext uri="{FF2B5EF4-FFF2-40B4-BE49-F238E27FC236}">
                <a16:creationId xmlns:a16="http://schemas.microsoft.com/office/drawing/2014/main" id="{7FED6510-3E63-4DA8-A7CD-6777687564C8}"/>
              </a:ext>
            </a:extLst>
          </p:cNvPr>
          <p:cNvCxnSpPr>
            <a:cxnSpLocks/>
          </p:cNvCxnSpPr>
          <p:nvPr/>
        </p:nvCxnSpPr>
        <p:spPr>
          <a:xfrm rot="5400000">
            <a:off x="8393618" y="4000332"/>
            <a:ext cx="1216818" cy="307518"/>
          </a:xfrm>
          <a:prstGeom prst="bentConnector3">
            <a:avLst>
              <a:gd name="adj1" fmla="val 100359"/>
            </a:avLst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149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0BF84E1-B5F1-4BF7-94B3-62315900B4D9}"/>
              </a:ext>
            </a:extLst>
          </p:cNvPr>
          <p:cNvCxnSpPr/>
          <p:nvPr/>
        </p:nvCxnSpPr>
        <p:spPr>
          <a:xfrm>
            <a:off x="0" y="519953"/>
            <a:ext cx="4141694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7604EF5-0F57-4B1F-B5B8-5320D9E0D779}"/>
              </a:ext>
            </a:extLst>
          </p:cNvPr>
          <p:cNvSpPr txBox="1"/>
          <p:nvPr/>
        </p:nvSpPr>
        <p:spPr>
          <a:xfrm>
            <a:off x="242047" y="150621"/>
            <a:ext cx="3343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LUMINANCE - AGE 21/05/2025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C925842-194E-4488-8826-444725148091}"/>
              </a:ext>
            </a:extLst>
          </p:cNvPr>
          <p:cNvCxnSpPr>
            <a:cxnSpLocks/>
          </p:cNvCxnSpPr>
          <p:nvPr/>
        </p:nvCxnSpPr>
        <p:spPr>
          <a:xfrm>
            <a:off x="6786282" y="6364941"/>
            <a:ext cx="540571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203B11BE-DDC8-402F-AE70-85D7A3DDDC9D}"/>
              </a:ext>
            </a:extLst>
          </p:cNvPr>
          <p:cNvSpPr txBox="1"/>
          <p:nvPr/>
        </p:nvSpPr>
        <p:spPr>
          <a:xfrm>
            <a:off x="6786282" y="6364941"/>
            <a:ext cx="282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CREDIT MUNICIPAL DE LYON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05975FD-14F3-4D45-9EA7-5627B15ED67A}"/>
              </a:ext>
            </a:extLst>
          </p:cNvPr>
          <p:cNvSpPr txBox="1"/>
          <p:nvPr/>
        </p:nvSpPr>
        <p:spPr>
          <a:xfrm>
            <a:off x="242047" y="684021"/>
            <a:ext cx="103302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6"/>
              </a:rPr>
              <a:t>9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.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AUTORISATION A CREDIT MUNICIPAL DE LYON D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EFFECTUER DES TRAVAUX DE MISE EN PLACE DE L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5"/>
              </a:rPr>
              <a:t>'</a:t>
            </a:r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ACCES AU</a:t>
            </a:r>
          </a:p>
          <a:p>
            <a:pPr algn="l"/>
            <a:r>
              <a:rPr lang="fr-FR" sz="1800" b="0" i="0" u="none" strike="noStrike" baseline="0" dirty="0">
                <a:solidFill>
                  <a:srgbClr val="003D7C"/>
                </a:solidFill>
                <a:latin typeface="T3Font_12"/>
              </a:rPr>
              <a:t>CHAUFFAGE</a:t>
            </a:r>
            <a:endParaRPr lang="fr-FR" dirty="0"/>
          </a:p>
        </p:txBody>
      </p:sp>
      <p:pic>
        <p:nvPicPr>
          <p:cNvPr id="1026" name="Image 3">
            <a:extLst>
              <a:ext uri="{FF2B5EF4-FFF2-40B4-BE49-F238E27FC236}">
                <a16:creationId xmlns:a16="http://schemas.microsoft.com/office/drawing/2014/main" id="{6982DCB3-41AA-48EF-947D-48134BBF9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5042" r="7001" b="9665"/>
          <a:stretch>
            <a:fillRect/>
          </a:stretch>
        </p:blipFill>
        <p:spPr bwMode="auto">
          <a:xfrm>
            <a:off x="528638" y="1553192"/>
            <a:ext cx="41910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886F518-98C1-4FA6-A2BF-2BAA82B9DB60}"/>
              </a:ext>
            </a:extLst>
          </p:cNvPr>
          <p:cNvSpPr txBox="1"/>
          <p:nvPr/>
        </p:nvSpPr>
        <p:spPr>
          <a:xfrm>
            <a:off x="242048" y="3480770"/>
            <a:ext cx="2177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Dimensions du DRV :</a:t>
            </a:r>
          </a:p>
          <a:p>
            <a:r>
              <a:rPr lang="fr-FR" sz="14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105,0 x 37,0 x 98,1 </a:t>
            </a:r>
            <a:r>
              <a:rPr lang="fr-FR" sz="1400" dirty="0"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fr-FR" sz="14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m.</a:t>
            </a:r>
          </a:p>
          <a:p>
            <a:endParaRPr lang="fr-FR" sz="1400" dirty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400" dirty="0"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Emprise : 150 x 152 x 250cm</a:t>
            </a:r>
            <a:endParaRPr lang="fr-FR" sz="1400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E9DBFF-E718-4A7C-B882-2AE1B3AAE34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82556" y="1771418"/>
            <a:ext cx="8501613" cy="424838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8E9AEC8-46E5-49E3-8215-A869F0E4C7A2}"/>
              </a:ext>
            </a:extLst>
          </p:cNvPr>
          <p:cNvSpPr/>
          <p:nvPr/>
        </p:nvSpPr>
        <p:spPr>
          <a:xfrm>
            <a:off x="9153068" y="3190875"/>
            <a:ext cx="354807" cy="3548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" name="Connecteur : en angle 18">
            <a:extLst>
              <a:ext uri="{FF2B5EF4-FFF2-40B4-BE49-F238E27FC236}">
                <a16:creationId xmlns:a16="http://schemas.microsoft.com/office/drawing/2014/main" id="{7FED6510-3E63-4DA8-A7CD-6777687564C8}"/>
              </a:ext>
            </a:extLst>
          </p:cNvPr>
          <p:cNvCxnSpPr>
            <a:cxnSpLocks/>
          </p:cNvCxnSpPr>
          <p:nvPr/>
        </p:nvCxnSpPr>
        <p:spPr>
          <a:xfrm rot="5400000">
            <a:off x="8393618" y="4000332"/>
            <a:ext cx="1216818" cy="307518"/>
          </a:xfrm>
          <a:prstGeom prst="bentConnector3">
            <a:avLst>
              <a:gd name="adj1" fmla="val 100359"/>
            </a:avLst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>
            <a:extLst>
              <a:ext uri="{FF2B5EF4-FFF2-40B4-BE49-F238E27FC236}">
                <a16:creationId xmlns:a16="http://schemas.microsoft.com/office/drawing/2014/main" id="{1A362824-7661-4222-BACF-998510B25A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9141" y="1771418"/>
            <a:ext cx="1695450" cy="169545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CECC9EC-D054-406E-B103-03AF80DD83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53091" y="3164708"/>
            <a:ext cx="1522846" cy="215497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244844C4-2F9F-4AB1-917F-C312F15DAC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048" y="4775486"/>
            <a:ext cx="2303876" cy="139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22313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308</Words>
  <Application>Microsoft Office PowerPoint</Application>
  <PresentationFormat>Grand écran</PresentationFormat>
  <Paragraphs>55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8" baseType="lpstr">
      <vt:lpstr>Arial</vt:lpstr>
      <vt:lpstr>Arial Narrow</vt:lpstr>
      <vt:lpstr>Calibri</vt:lpstr>
      <vt:lpstr>Calibri Light</vt:lpstr>
      <vt:lpstr>T3Font_12</vt:lpstr>
      <vt:lpstr>T3Font_15</vt:lpstr>
      <vt:lpstr>T3Font_16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JN</dc:creator>
  <cp:lastModifiedBy>JN</cp:lastModifiedBy>
  <cp:revision>7</cp:revision>
  <dcterms:created xsi:type="dcterms:W3CDTF">2025-05-21T06:53:35Z</dcterms:created>
  <dcterms:modified xsi:type="dcterms:W3CDTF">2025-05-21T07:48:47Z</dcterms:modified>
</cp:coreProperties>
</file>